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6" r:id="rId6"/>
    <p:sldId id="280" r:id="rId7"/>
    <p:sldId id="281" r:id="rId8"/>
    <p:sldId id="282" r:id="rId9"/>
    <p:sldId id="283" r:id="rId10"/>
    <p:sldId id="284" r:id="rId11"/>
    <p:sldId id="287" r:id="rId12"/>
    <p:sldId id="289" r:id="rId13"/>
    <p:sldId id="286" r:id="rId14"/>
    <p:sldId id="263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Добро пожаловать!" id="{E75E278A-FF0E-49A4-B170-79828D63BBAD}">
          <p14:sldIdLst>
            <p14:sldId id="256"/>
            <p14:sldId id="276"/>
            <p14:sldId id="280"/>
            <p14:sldId id="281"/>
            <p14:sldId id="282"/>
            <p14:sldId id="283"/>
            <p14:sldId id="284"/>
            <p14:sldId id="287"/>
            <p14:sldId id="289"/>
            <p14:sldId id="286"/>
          </p14:sldIdLst>
        </p14:section>
        <p14:section name="Дополнительные сведения" id="{2CC34DB2-6590-42C0-AD4B-A04C6060184E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4A6"/>
    <a:srgbClr val="734F29"/>
    <a:srgbClr val="D24726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280" autoAdjust="0"/>
  </p:normalViewPr>
  <p:slideViewPr>
    <p:cSldViewPr snapToGrid="0">
      <p:cViewPr varScale="1">
        <p:scale>
          <a:sx n="81" d="100"/>
          <a:sy n="81" d="100"/>
        </p:scale>
        <p:origin x="120" y="9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B3D7CA0-C4A8-496D-A4F8-E9AFEE532D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1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BF71C1-CEBB-4820-AC3C-98BEF67FCB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7E514-60F3-429F-A347-03D3C1406553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C0341D-4C1B-4FC7-ABE7-29CC469D9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1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CD4014-4441-42A1-8829-265A97360B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9D89B-157B-430C-AF09-B872B7A3AA7F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9190528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C729564-AA2B-4127-AD39-85959D55B104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949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полнитель заме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В режиме слайд-шоу щелкните стрелку, чтобы войти в центр начала работы с PowerPoint.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noProof="1" dirty="0" smtClean="0"/>
              <a:t>11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51196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02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6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074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66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397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91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606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ru-RU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04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D37869-40A0-41C6-BFE5-3E965FCE3793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12920A-9225-4940-A4FF-AF1BA737E51C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6EB2B6-CA1C-4FBE-91D3-469AACB188DD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416775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56BFC7-70A4-4949-82D5-56542BB7C3AA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rtlCol="0"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323308" y="2402237"/>
            <a:ext cx="5269424" cy="2187226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E5A204-A819-44A4-8894-35242EB3B5E2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A2EC51-FFCF-4434-95B2-B4247B6BBEC8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1851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4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A5BD1B-4526-4B65-A5D6-63CFD6E92F28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11" name="Прямоугольник 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9350DB-FF11-49C8-A43A-E8406F6F7C1D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7" name="Прямоугольник 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06664E-DAEA-44E4-B76F-6531F9797D14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7F8C6B-396F-4505-AAEF-7879C423AB4D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/>
          </p:cNvSpPr>
          <p:nvPr>
            <p:ph type="pic" idx="1" hasCustomPrompt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29AD7A-8177-4AB6-99E3-3BE8C6447E98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877BB3A-C8A0-4663-AC71-E2C64607A07E}" type="datetime1">
              <a:rPr lang="ru-RU" noProof="1" smtClean="0"/>
              <a:t>26.09.2022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2" y="4927876"/>
            <a:ext cx="8258297" cy="1591677"/>
          </a:xfrm>
        </p:spPr>
        <p:txBody>
          <a:bodyPr rtlCol="0">
            <a:normAutofit fontScale="70000" lnSpcReduction="20000"/>
          </a:bodyPr>
          <a:lstStyle/>
          <a:p>
            <a:r>
              <a:rPr lang="ru-RU" sz="4200" b="1" noProof="1">
                <a:solidFill>
                  <a:schemeClr val="tx1"/>
                </a:solidFill>
                <a:latin typeface="+mn-lt"/>
              </a:rPr>
              <a:t>Взрослые ошибки в «детской» упаковке</a:t>
            </a:r>
            <a:endParaRPr lang="ru-RU" sz="3200" b="1" noProof="1">
              <a:latin typeface="+mn-lt"/>
            </a:endParaRPr>
          </a:p>
          <a:p>
            <a:pPr rtl="0"/>
            <a:r>
              <a:rPr lang="ru-RU" sz="2900" b="1" noProof="1">
                <a:solidFill>
                  <a:schemeClr val="bg1">
                    <a:lumMod val="50000"/>
                  </a:schemeClr>
                </a:solidFill>
                <a:latin typeface="+mn-lt"/>
              </a:rPr>
              <a:t>Виктор Кухарский</a:t>
            </a:r>
          </a:p>
          <a:p>
            <a:pPr rtl="0"/>
            <a:r>
              <a:rPr lang="ru-RU" sz="2600" b="1" noProof="1">
                <a:solidFill>
                  <a:schemeClr val="bg1">
                    <a:lumMod val="50000"/>
                  </a:schemeClr>
                </a:solidFill>
                <a:latin typeface="+mn-lt"/>
              </a:rPr>
              <a:t>Сентябрь 2022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2" y="792331"/>
            <a:ext cx="2431861" cy="22385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F5B2A8-F1EC-43F5-95FE-C43E1601F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133"/>
          <a:stretch/>
        </p:blipFill>
        <p:spPr>
          <a:xfrm>
            <a:off x="3980264" y="434488"/>
            <a:ext cx="7860422" cy="31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1"/>
              <a:t>Выбор материалов для упаковки детских товаров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832" y="1500128"/>
            <a:ext cx="5202598" cy="1208869"/>
          </a:xfrm>
        </p:spPr>
        <p:txBody>
          <a:bodyPr rtlCol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Два главных фактора при выборе упаковочных материалов:</a:t>
            </a:r>
          </a:p>
          <a:p>
            <a:pPr marL="9715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Логистика (удобство и экономия)</a:t>
            </a:r>
          </a:p>
          <a:p>
            <a:pPr marL="9715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Экология (перерабатываемость, </a:t>
            </a:r>
            <a:r>
              <a:rPr lang="ru-RU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разлагаемость)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9D2322-03AA-4428-9128-FCCD26243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10</a:t>
            </a:fld>
            <a:endParaRPr lang="ru-RU" noProof="1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A7A402-DCA0-4735-AB45-3958C573A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79" y="2708997"/>
            <a:ext cx="3929465" cy="39294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74C61C-C2E2-4804-AD01-6C6B8163A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30619"/>
            <a:ext cx="2632364" cy="1955330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415A9E04-50AE-4C93-A41A-9224FA99B3D1}"/>
              </a:ext>
            </a:extLst>
          </p:cNvPr>
          <p:cNvSpPr txBox="1">
            <a:spLocks/>
          </p:cNvSpPr>
          <p:nvPr/>
        </p:nvSpPr>
        <p:spPr>
          <a:xfrm>
            <a:off x="5241439" y="3619438"/>
            <a:ext cx="6216176" cy="2919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4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Часто производители не обращают внимание на выбор материалов и не понимают, что если думать о простоте – то придет дешевизна.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4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Люди на словах заботятся об экологии, но на картон наносят пластик, припрессовывают пленку и фольгу, что затрудняет вторичную переработку и загрязняет окружающую среду.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4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Есть новые материалы - комбинация пленки с картоном, - экономично и практично. Оптимальное сочетание для непищевых детских товаров: картонная коробка, а сверху – пленка, которая защищает от влаги и служит гигиене.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CE5385-F8C0-459D-9B7C-D08050467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856" y="1414598"/>
            <a:ext cx="2204839" cy="220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31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28267" y="1894691"/>
            <a:ext cx="5859506" cy="2665434"/>
          </a:xfrm>
        </p:spPr>
        <p:txBody>
          <a:bodyPr rtlCol="0">
            <a:noAutofit/>
          </a:bodyPr>
          <a:lstStyle/>
          <a:p>
            <a:pPr rtl="0">
              <a:spcBef>
                <a:spcPts val="0"/>
              </a:spcBef>
            </a:pPr>
            <a:r>
              <a:rPr lang="en-US" noProof="1">
                <a:latin typeface="+mn-lt"/>
              </a:rPr>
              <a:t>www.razwitie.ru</a:t>
            </a:r>
          </a:p>
          <a:p>
            <a:pPr rtl="0">
              <a:spcBef>
                <a:spcPts val="0"/>
              </a:spcBef>
            </a:pPr>
            <a:r>
              <a:rPr lang="en-US" sz="2200" noProof="1"/>
              <a:t>+7 916 670 21081</a:t>
            </a:r>
            <a:endParaRPr lang="ru-RU" sz="2200" noProof="1"/>
          </a:p>
          <a:p>
            <a:pPr rtl="0">
              <a:spcBef>
                <a:spcPts val="0"/>
              </a:spcBef>
            </a:pPr>
            <a:endParaRPr lang="ru-RU" sz="2200" noProof="1"/>
          </a:p>
          <a:p>
            <a:pPr rtl="0">
              <a:spcBef>
                <a:spcPts val="0"/>
              </a:spcBef>
            </a:pPr>
            <a:r>
              <a:rPr lang="en-US" sz="3200" b="1" noProof="1"/>
              <a:t>www.</a:t>
            </a:r>
            <a:r>
              <a:rPr lang="ru-RU" sz="3200" b="1" noProof="1"/>
              <a:t>НОВЦ.РФ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78" y="1059924"/>
            <a:ext cx="2359256" cy="21717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F3FF988-1819-48DE-8183-4FB149B1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11</a:t>
            </a:fld>
            <a:endParaRPr lang="ru-RU" noProof="1"/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DF5DF33B-7C71-44E0-A838-EADDA3274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80" t="75844"/>
          <a:stretch/>
        </p:blipFill>
        <p:spPr bwMode="auto">
          <a:xfrm>
            <a:off x="528308" y="3626377"/>
            <a:ext cx="4591396" cy="205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750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r>
              <a:rPr lang="ru-RU" noProof="1"/>
              <a:t>Главные аспекты упаковки детских товаров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434" y="1825624"/>
            <a:ext cx="4549457" cy="4447761"/>
          </a:xfrm>
        </p:spPr>
        <p:txBody>
          <a:bodyPr rtlCol="0">
            <a:normAutofit/>
          </a:bodyPr>
          <a:lstStyle/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(дизайн) упаковки – аспекты внешней привлекательности и маркетинга</a:t>
            </a: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alt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Конструкция упаковки – аспект удобства для потребителя (взрослого и ребенка)</a:t>
            </a: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alt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материалов – аспекты логистики и экологии</a:t>
            </a:r>
          </a:p>
          <a:p>
            <a:pPr rtl="0"/>
            <a:endParaRPr lang="ru-RU" noProof="1"/>
          </a:p>
          <a:p>
            <a:pPr rtl="0"/>
            <a:endParaRPr lang="ru-RU" noProof="1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C7E711-C9D7-4567-820A-BA192974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2</a:t>
            </a:fld>
            <a:endParaRPr lang="ru-RU" noProof="1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7D9274-6387-457A-AACB-24D77C422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198" y="1825624"/>
            <a:ext cx="5919729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1"/>
              <a:t>Что учитывают в дизайне детской упаковки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435" y="1695918"/>
            <a:ext cx="4834464" cy="4447761"/>
          </a:xfrm>
        </p:spPr>
        <p:txBody>
          <a:bodyPr rtlCol="0">
            <a:noAutofit/>
          </a:bodyPr>
          <a:lstStyle/>
          <a:p>
            <a:pPr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аспекта коммуникации на упаковке детских товаров:</a:t>
            </a:r>
          </a:p>
          <a:p>
            <a:pPr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/>
            </a:pPr>
            <a:endParaRPr lang="ru-RU" alt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Привлечь внимание, а еще лучше - развлечь ребенка (конечного потребителя).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ru-RU" alt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Завоевать доверие родителей, как непосредственных покупателей.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ru-RU" alt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коммуникация, элемент воспитания ребенка со стороны общества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(экология, ПДД, сила добра, хорошие манеры, расширение эрудиции, патриотизм и т.п.). Этот последний аспект, как правило, неразрывно связан с двумя первыми: он привлекает интерес ребенка и повышает полезность продукта в глазах родителя. </a:t>
            </a:r>
          </a:p>
          <a:p>
            <a:pPr rtl="0"/>
            <a:endParaRPr lang="ru-RU" sz="1400" noProof="1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C5D08B-BB71-4C30-9E6C-B95D4446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3</a:t>
            </a:fld>
            <a:endParaRPr lang="ru-RU" noProof="1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2F8FCA-0484-4A31-9D07-C5C7200B3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868" y="1785628"/>
            <a:ext cx="5420142" cy="38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48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1"/>
              <a:t>Как дизайн делают «детским»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435" y="1695918"/>
            <a:ext cx="6520760" cy="4447761"/>
          </a:xfrm>
        </p:spPr>
        <p:txBody>
          <a:bodyPr rtlCol="0">
            <a:noAutofit/>
          </a:bodyPr>
          <a:lstStyle/>
          <a:p>
            <a:pPr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популярные практики сделать упаковку «детской»: </a:t>
            </a:r>
          </a:p>
          <a:p>
            <a:pPr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endParaRPr lang="ru-RU" alt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Детский», «мультяшный» стиль изображения. Антропоморфные и зооморфные изображения. </a:t>
            </a:r>
          </a:p>
          <a:p>
            <a:pPr marL="1028700" lvl="1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Имитация 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детского рисунка или использование настоящего детского творчества.</a:t>
            </a:r>
          </a:p>
          <a:p>
            <a:pPr marL="1028700" lvl="1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Отсылка 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популярным героями мультфильмов, детским сказкам и фильмам.</a:t>
            </a:r>
          </a:p>
          <a:p>
            <a:pPr marL="1028700" lvl="1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Изобретение 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оригинальных вымышленных персонажей, олицетворяющих бренд. </a:t>
            </a:r>
          </a:p>
          <a:p>
            <a:pPr marL="1028700" lvl="1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Прикольные» или «смешные» изображения</a:t>
            </a: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028700" lvl="1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 детей (в т.ч. в процессе потребления).</a:t>
            </a:r>
            <a:endParaRPr lang="ru-RU" alt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Упаковка 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ее части могут использоваться как игрушка или заготовка для игрушки. Крайний вариант – добавление игрушки в упаковку. </a:t>
            </a:r>
          </a:p>
          <a:p>
            <a:pPr marL="1028700" lvl="1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Интерактивность 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упаковки (картинки оживляются с помощью QR-кодов, специальных приложений и т.</a:t>
            </a: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п.).</a:t>
            </a:r>
            <a:endParaRPr lang="ru-RU" alt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ru-RU" sz="1400" noProof="1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49D63F-DF57-4145-AE09-6D1910DB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4</a:t>
            </a:fld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197058-C402-4FC6-B004-5E48FD055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660" y="1695918"/>
            <a:ext cx="2702392" cy="40589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A517C2-99DA-4D31-B884-AFA8BBA5EE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09" r="29613"/>
          <a:stretch/>
        </p:blipFill>
        <p:spPr>
          <a:xfrm>
            <a:off x="9703623" y="2060746"/>
            <a:ext cx="2337955" cy="343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1"/>
              <a:t>Типичные просчеты «детского» дизайна упаковки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677" y="1558729"/>
            <a:ext cx="6853270" cy="4447761"/>
          </a:xfrm>
        </p:spPr>
        <p:txBody>
          <a:bodyPr rtlCol="0">
            <a:no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Безвкусица.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Желание сделать оформление «максимально детским» и ярким часто приводит к аляповатому, токсичному изображению. 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«Страшные морды с зубами» и другие токсичные образы.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«Прикольные» на взгляд взрослых изображения самими детьми могут восприниматься неоднозначно. Пример – масса креатива на тему «зубастых» упаковок, которые едят свое содержимое. На самом деле это не креативность, а отсутствие воображения. Когда такая упаковка – одна из многих, выглядит терпимо, но если посмотреть целую подборку, то возникают вопросы к психическому здоровью авторов и детей, которые будут жить в окружении таких упаковок.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Недоучет возрастных особенностей.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возраст» включает в себя много эпох взросления, и на каждом этапе у ребенка может меняться представление о привлекательной упаковке. Картинка на упаковке, которая вызывает восторг у 4-летнего ребенка, в 10 лет может раздражать, как «слишком детская». Ребенок может потребовать аналогичный товар в более «взрослой» упаковке, чтобы его не стыдили товарищи. Если детский продукт рассчитан на широкий возрастной диапазон, то лучше ориентироваться на верхнюю возрастную группу.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576062-DC44-40A2-B4B6-B9E832DB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5</a:t>
            </a:fld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76EC4C-8799-4ED1-8532-07D1213CF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335" y="1496384"/>
            <a:ext cx="3524221" cy="23868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1A5949-F4C5-4D9B-B7EE-99DF3C544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335" y="3902922"/>
            <a:ext cx="3953988" cy="26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1"/>
              <a:t>Нужен ли «бренд» детским товарам?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434" y="1695919"/>
            <a:ext cx="6841395" cy="4447761"/>
          </a:xfrm>
        </p:spPr>
        <p:txBody>
          <a:bodyPr rtlCol="0">
            <a:noAutofit/>
          </a:bodyPr>
          <a:lstStyle/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учебники ориентированы на создание и продвижение бренда, ориентируясь на западные компании. Но там уже устойчивая история, где есть масса старых брендов, которым легко держаться на плаву по инерции. </a:t>
            </a: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бренд реально можно продвинуть в сфере детских продуктов питания, если этим займется </a:t>
            </a: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 производитель.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Либо, для малых компаний, в случае четко очерченных нишевых товаров (например, каких-то особенных игрушек или игр). </a:t>
            </a: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случае, для создания заметного бренда компании придется приложить слишком большие усилия. У нас эта брендовая история не работает, для большинства потребителей важна сама продукция, особенно когда приходится снижать расходы. </a:t>
            </a: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Дополнительный минус: продвигая бренд часто полагаются не на социологию или знание потребителя, а на вкусы начальства или авторитет дизайнера, и делают какие-то вещи, которые не узнаваемы или выглядят дико. Если дизайн стилевой, то он часто бывает отталкивающим.</a:t>
            </a:r>
          </a:p>
          <a:p>
            <a:pPr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/>
            </a:pP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A3687F-025F-48D5-9A92-3ACF7249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6</a:t>
            </a:fld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EEDDDA-C738-4EBD-B85C-2BA148196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14" y="1695919"/>
            <a:ext cx="3516086" cy="46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3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1"/>
              <a:t>Информативность детской упаковки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555" y="1499214"/>
            <a:ext cx="7043276" cy="1779821"/>
          </a:xfrm>
        </p:spPr>
        <p:txBody>
          <a:bodyPr rtlCol="0">
            <a:noAutofit/>
          </a:bodyPr>
          <a:lstStyle/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Важный адресат упаковки – это родители, которые должны иметь представление о составе и полезности продукта, о сроке годности, а так же о необходимых мерах безопасности, если речь идет об игрушках для самых маленьких.</a:t>
            </a: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Детскость» оформления упаковки часто вступает в конфликт с информативностью упаковки. Родителям приходится прилагать дополнительные усилия, чтобы считать важную </a:t>
            </a: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информацию.</a:t>
            </a: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659855-E8E9-4E94-BB5F-AEB6365E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7</a:t>
            </a:fld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D8024-F2FA-4EAF-B4CE-92C1C6C53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354" y="1499214"/>
            <a:ext cx="2266317" cy="2786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9B02C1-B405-454A-BCB9-C988B0314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1" y="3429000"/>
            <a:ext cx="4586424" cy="3055705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64967C6B-E906-459A-B3EF-D566708C1EBD}"/>
              </a:ext>
            </a:extLst>
          </p:cNvPr>
          <p:cNvSpPr txBox="1">
            <a:spLocks/>
          </p:cNvSpPr>
          <p:nvPr/>
        </p:nvSpPr>
        <p:spPr>
          <a:xfrm>
            <a:off x="5486399" y="4731534"/>
            <a:ext cx="6388923" cy="1516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Аляповатость и чрезмерная яркость оформления может восприниматься как свидетельство сомнительности продукта. И наоборот, с полезностью ассоциируется простота и лаконичность дизайна. </a:t>
            </a:r>
          </a:p>
          <a:p>
            <a:pPr marL="28575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выходов – QR-коды на упаковке, дающие полную информацию о составе, происхождении и безопасности продукта.</a:t>
            </a: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46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1"/>
              <a:t>Удобна ли детская упаковка?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415" y="1509451"/>
            <a:ext cx="6376772" cy="4447761"/>
          </a:xfrm>
        </p:spPr>
        <p:txBody>
          <a:bodyPr rtlCol="0">
            <a:noAutofit/>
          </a:bodyPr>
          <a:lstStyle/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упаковке детских товаров должны применяться более высокие требования к удобству, чем к обычной упаковке. Производитель должен лучше продумать момент потребления, если в нем задействована упаковка, и дальнейшую судьбу упаковки. На практике это часто не выполняется.</a:t>
            </a: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Частые примеры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непродуманной упаковки:</a:t>
            </a:r>
          </a:p>
          <a:p>
            <a:pPr lvl="1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Упаковка 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новогодних подарков и комплектов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 часто выглядит пошло, дети в шоке от пластиковых или картонных коробок, которые режут руки или у них отрываются ручки. </a:t>
            </a:r>
          </a:p>
          <a:p>
            <a:pPr lvl="1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Малоформатные 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упаковки детских напитков с трубочкой</a:t>
            </a: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напиток густой – кефир или йогурт, то все в порядке, но если это сок или молоко, то маленький ребенок, хватаясь ручками, выливает часть на себя, потому что коробка заполнена до краев</a:t>
            </a: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Эта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 существует десятилетия, и эти упаковки тиражируются миллиардами.</a:t>
            </a:r>
          </a:p>
          <a:p>
            <a:pPr lvl="1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Крупноформатные 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полимерные упаковки подгузников.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сверху </a:t>
            </a:r>
            <a:r>
              <a:rPr lang="ru-RU" alt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не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сделать ручку для переноски? У большинства брендов ее нет.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561C05-E4A0-43B6-B716-892E58E4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8</a:t>
            </a:fld>
            <a:endParaRPr lang="ru-RU" noProof="1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C82D2D-335A-4D30-98D3-4A1E07565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64" r="18060"/>
          <a:stretch/>
        </p:blipFill>
        <p:spPr>
          <a:xfrm>
            <a:off x="7188391" y="3531448"/>
            <a:ext cx="1733798" cy="28249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DE4ED6-1477-49A4-917F-8744A29FC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93" r="34448"/>
          <a:stretch/>
        </p:blipFill>
        <p:spPr>
          <a:xfrm>
            <a:off x="9293727" y="1609139"/>
            <a:ext cx="2282959" cy="40691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967081-B868-44FE-9876-4265C1E4E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906" y="1428146"/>
            <a:ext cx="2000854" cy="200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2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noProof="1"/>
              <a:t>«Распаковка» - новый потребительский фетиш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807" y="1491119"/>
            <a:ext cx="7340157" cy="4447761"/>
          </a:xfrm>
        </p:spPr>
        <p:txBody>
          <a:bodyPr rtlCol="0">
            <a:noAutofit/>
          </a:bodyPr>
          <a:lstStyle/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производитель думает, что неудобство упаковки сойдет ему с рук, поскольку потребитель нацелен на сам товар, то он заблуждается</a:t>
            </a: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Распаковка товаров», снимаемая на камеру и выкладываемая в Ютуб с комментариями пользователя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новый потребительский фетиш. В это активно вовлечены дети и подростки. Малейшие недостатки вашей упаковки тут же будут разнесены по всей целевой аудитории. 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для вскрытия цельнопластиковой упаковки игрушки нужен взрослый с зазубренным ножом, а иначе – никак. При этом даже подросток может пораниться, если будет вскрывать такую упаковку самостоятельно</a:t>
            </a:r>
            <a:r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Другая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крайность – когда контактные игрушки для малышей поступают в торговлю вообще без упаковки, даже без защитной пленки, что является преступлением против гигиены. 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Упаковки игрушек для самых маленьких нередко включают в себя мелкие удерживающие детали (проволочки, винтики), которые могут быть опасны для ребенка.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Детские игрушки и игры нередко хранятся дома в той же коробке, в которой они были куплены. Этот момент многие производители не учитывают, и коробка бывает неудобной для хранения или частого открывания. Или просто неэстетичной,  портящей интерьер.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A20B04-22BE-43CB-A112-38E4CD71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ru-RU" noProof="1" smtClean="0"/>
              <a:t>9</a:t>
            </a:fld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B82C1-B3AA-4443-9211-06E06D848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316" y="1590115"/>
            <a:ext cx="3646877" cy="20513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4422D5-B3DD-4510-9A1D-63A3F077D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316" y="3923736"/>
            <a:ext cx="3646878" cy="20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45702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5909718_TF02923944" id="{FD452A96-9397-4E55-B13E-1287DFC5A149}" vid="{D91014FE-B126-4C64-8B83-8CAA7B08148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1584528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2012-06-20T23:39:00+00:00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TP102923943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843282</LocLastLocAttemptVersionLookup>
    <IsSearchable xmlns="4873beb7-5857-4685-be1f-d57550cc96cc">true</IsSearchable>
    <TemplateTemplateType xmlns="4873beb7-5857-4685-be1f-d57550cc96cc">PowerPoint Template - Slideshow Launch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LocMarketGroupTiers2 xmlns="4873beb7-5857-4685-be1f-d57550cc96cc" xsi:nil="true"/>
    <APAuthor xmlns="4873beb7-5857-4685-be1f-d57550cc96cc">
      <UserInfo>
        <DisplayName>REDMOND\v-sa</DisplayName>
        <AccountId>2467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3EE7759-C66F-4EA4-9863-7EBA32518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70C04F-E7AC-41AB-9C6D-1B1BB88BFF7F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Добро пожаловать в PowerPoint!</Template>
  <TotalTime>864</TotalTime>
  <Words>1228</Words>
  <Application>Microsoft Office PowerPoint</Application>
  <PresentationFormat>Широкоэкранный</PresentationFormat>
  <Paragraphs>95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Segoe UI</vt:lpstr>
      <vt:lpstr>Segoe UI Light</vt:lpstr>
      <vt:lpstr>Wingdings</vt:lpstr>
      <vt:lpstr>WelcomeDoc</vt:lpstr>
      <vt:lpstr>Презентация PowerPoint</vt:lpstr>
      <vt:lpstr>Главные аспекты упаковки детских товаров</vt:lpstr>
      <vt:lpstr>Что учитывают в дизайне детской упаковки</vt:lpstr>
      <vt:lpstr>Как дизайн делают «детским»</vt:lpstr>
      <vt:lpstr>Типичные просчеты «детского» дизайна упаковки</vt:lpstr>
      <vt:lpstr>Нужен ли «бренд» детским товарам?</vt:lpstr>
      <vt:lpstr>Информативность детской упаковки</vt:lpstr>
      <vt:lpstr>Удобна ли детская упаковка?</vt:lpstr>
      <vt:lpstr>«Распаковка» - новый потребительский фетиш</vt:lpstr>
      <vt:lpstr>Выбор материалов для упаковки детских товаров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PowerPoint!</dc:title>
  <dc:creator>Denis</dc:creator>
  <cp:keywords/>
  <cp:lastModifiedBy>Serge</cp:lastModifiedBy>
  <cp:revision>111</cp:revision>
  <dcterms:created xsi:type="dcterms:W3CDTF">2022-05-15T05:04:47Z</dcterms:created>
  <dcterms:modified xsi:type="dcterms:W3CDTF">2022-09-26T18:56:49Z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_TemplateID">
    <vt:lpwstr>TC029239449991</vt:lpwstr>
  </property>
  <property fmtid="{D5CDD505-2E9C-101B-9397-08002B2CF9AE}" pid="4" name="ContentTypeId">
    <vt:lpwstr>0x0101006EDDDB5EE6D98C44930B742096920B300400F5B6D36B3EF94B4E9A635CDF2A18F5B8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</Properties>
</file>